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Trade Warehouse in Guangzhou. </a:t>
            </a:r>
            <a:r>
              <a:rPr lang="en-US" altLang="en-US" dirty="0" smtClean="0"/>
              <a:t>A European merchant enters in the background while Chinese workers pack tea and porcelain.</a:t>
            </a:r>
          </a:p>
        </p:txBody>
      </p:sp>
      <p:sp>
        <p:nvSpPr>
          <p:cNvPr id="6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93AA6AC-B192-4DE2-98BE-F6656D558C74}"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265921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Nanjing Encircled. </a:t>
            </a:r>
            <a:r>
              <a:rPr lang="en-US" altLang="en-US" dirty="0" smtClean="0"/>
              <a:t>For a decade the </a:t>
            </a:r>
            <a:r>
              <a:rPr lang="en-US" altLang="en-US" dirty="0" err="1" smtClean="0"/>
              <a:t>Taipings</a:t>
            </a:r>
            <a:r>
              <a:rPr lang="en-US" altLang="en-US" dirty="0" smtClean="0"/>
              <a:t> held the city of Nanjing as their capital. For years Qing and international troops attempted to break the Taiping hold. By the summer of 1864, Qing forces had built tunnels leading to the foundations of Nanjing’s city walls and had planted explosives. The detonation of the explosives signaled the final Qing assault on the rebel capital. As shown here, the common people of the city, along with their starving livestock, were caught in the crossfire. Many of the Taiping leaders escaped the debacle at Nanjing, but nearly all were hunted down and executed.</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095436F-38EB-46F9-874A-2583630F4797}"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544607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Street Scene in Guangzhou. </a:t>
            </a:r>
            <a:r>
              <a:rPr lang="en-US" altLang="en-US" dirty="0" smtClean="0"/>
              <a:t>This photograph taken in the 1860s by an Englishman shows a comparatively wide market street with signs advertising drugs, cushions, seals, ink, etc. The engraving of a Cairo street scene on page 607 shows a much more exotic stereotype of the orient, complete with young girl displaying her body while covering her face.</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CDDD424-9876-426E-B562-FB8CF65FECE6}"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963854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err="1" smtClean="0"/>
              <a:t>Cixi’s</a:t>
            </a:r>
            <a:r>
              <a:rPr lang="en-US" altLang="en-US" b="1" dirty="0" smtClean="0"/>
              <a:t> Allies. </a:t>
            </a:r>
            <a:r>
              <a:rPr lang="en-US" altLang="en-US" dirty="0" smtClean="0"/>
              <a:t>In the 1860s and 1870s, </a:t>
            </a:r>
            <a:r>
              <a:rPr lang="en-US" altLang="en-US" dirty="0" err="1" smtClean="0"/>
              <a:t>Cixi</a:t>
            </a:r>
            <a:r>
              <a:rPr lang="en-US" altLang="en-US" dirty="0" smtClean="0"/>
              <a:t> was a supporter of reform (see page 622). In later years she was widely regarded as corrupt and self-centered and as an obstacle to reform. Her greatest allies were the court eunuchs. Introduced to palace life in early China as managers of the imperial harems, eunuchs became powerful political parties at court. The first Qing emperors refused to allow the eunuchs any political influence, but by </a:t>
            </a:r>
            <a:r>
              <a:rPr lang="en-US" altLang="en-US" dirty="0" err="1" smtClean="0"/>
              <a:t>Cixi’s</a:t>
            </a:r>
            <a:r>
              <a:rPr lang="en-US" altLang="en-US" dirty="0" smtClean="0"/>
              <a:t> time the eunuchs once again were a political factor. </a:t>
            </a:r>
            <a:r>
              <a:rPr lang="en-US" altLang="en-US" dirty="0" err="1" smtClean="0"/>
              <a:t>Tz'u</a:t>
            </a:r>
            <a:r>
              <a:rPr lang="en-US" altLang="en-US" dirty="0" smtClean="0"/>
              <a:t> His (1835-1908) Empress Dowager of China, 1903 (b/w photo), French Photographer, (20th century)/Private Collection/The Bridgeman Art Library</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75D0A1E-C1E1-4D08-97F1-598571C731B1}"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428048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the Ottoman empire, the Russian Empire, and the Qing empire from 1800 to 1850.</a:t>
            </a:r>
            <a:endParaRPr lang="en-US" altLang="en-US" dirty="0" smtClean="0"/>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025D42E-D044-4CF0-87CC-AD6B6C31CF86}" type="slidenum">
              <a:rPr lang="en-US" altLang="en-US" sz="1200">
                <a:latin typeface="Calibri" pitchFamily="34" charset="0"/>
              </a:rPr>
              <a:pPr eaLnBrk="1" hangingPunct="1"/>
              <a:t>3</a:t>
            </a:fld>
            <a:endParaRPr lang="en-US" altLang="en-US" sz="1200">
              <a:latin typeface="Calibri" pitchFamily="34" charset="0"/>
            </a:endParaRPr>
          </a:p>
        </p:txBody>
      </p:sp>
    </p:spTree>
    <p:extLst>
      <p:ext uri="{BB962C8B-B14F-4D97-AF65-F5344CB8AC3E}">
        <p14:creationId xmlns:p14="http://schemas.microsoft.com/office/powerpoint/2010/main" val="224985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23.1: </a:t>
            </a:r>
            <a:r>
              <a:rPr lang="en-US" altLang="en-US" b="1" dirty="0" smtClean="0"/>
              <a:t>The Ottoman and Russian Empires, 1829–1914. </a:t>
            </a:r>
            <a:r>
              <a:rPr lang="en-US" altLang="en-US" dirty="0" smtClean="0"/>
              <a:t>At its height the Ottoman Empire controlled most of the perimeter of the Mediterranean Sea. But in the 1800s Ottoman territory shrank as many countries gained their independence. The Black Sea, where the Turkish coast was vulnerable to assault, became a weak spot as Russian naval power grew. Russian challenges to the Ottomans at the eastern end of the Black Sea and to the Persians east and west of the Caspian aroused fears in Europe that Russia was trying to reach the Indian Ocean. © Cengage Learning</a:t>
            </a: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CCE2607-276E-48A3-9F9C-44D40659D8D0}"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267421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Modernized Ottoman Troops. </a:t>
            </a:r>
            <a:r>
              <a:rPr lang="en-US" altLang="en-US" dirty="0" smtClean="0"/>
              <a:t>This photograph of a contingent of Imperial Guards in the late nineteenth century shows them equipped and uniformed much like any other European army of the time. The only distinctive feature is the fez, a brimless hat adopted earlier in the century as a symbol of reform. Comparison with the soldiers in the funeral procession of Suleiman the</a:t>
            </a:r>
            <a:r>
              <a:rPr lang="en-US" altLang="en-US" baseline="0" dirty="0" smtClean="0"/>
              <a:t> </a:t>
            </a:r>
            <a:r>
              <a:rPr lang="en-US" altLang="en-US" dirty="0" smtClean="0"/>
              <a:t>Magnificent shows the degree</a:t>
            </a:r>
            <a:r>
              <a:rPr lang="en-US" altLang="en-US" baseline="0" dirty="0" smtClean="0"/>
              <a:t> </a:t>
            </a:r>
            <a:r>
              <a:rPr lang="en-US" altLang="en-US" dirty="0" smtClean="0"/>
              <a:t>of change from the traditional military uniforms that were still being worn in the eighteenth century.</a:t>
            </a: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29E88C5-C090-48B9-B676-D7F16F625550}"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3490603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Interior of the Ottoman Financial Bureau. </a:t>
            </a:r>
            <a:r>
              <a:rPr lang="en-US" altLang="en-US" dirty="0" smtClean="0"/>
              <a:t>This engraving from the eighteenth century depicts the governing style of the Ottoman Empire before the era of westernizing reforms. By the end of the </a:t>
            </a:r>
            <a:r>
              <a:rPr lang="en-US" altLang="en-US" dirty="0" err="1" smtClean="0"/>
              <a:t>Tanzimat</a:t>
            </a:r>
            <a:r>
              <a:rPr lang="en-US" altLang="en-US" dirty="0" smtClean="0"/>
              <a:t> period in 1876, government offices and the costumes of officials looked much more like those in contemporary European capitals.</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01F3C1A-DA95-4FD5-8DC3-5647D7059C96}"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4293648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Street Scene in Cairo. </a:t>
            </a:r>
            <a:r>
              <a:rPr lang="en-US" altLang="en-US" dirty="0" smtClean="0"/>
              <a:t>This engraving from Edward William Lane’s influential travel book, </a:t>
            </a:r>
            <a:r>
              <a:rPr lang="en-US" altLang="en-US" i="1" dirty="0" smtClean="0"/>
              <a:t>Account of the Manners and Customs of the Modern Egyptians Written in Egypt During the Years 1833–1835 </a:t>
            </a:r>
            <a:r>
              <a:rPr lang="en-US" altLang="en-US" dirty="0" smtClean="0"/>
              <a:t>conveys the image of narrow lanes and small stores that became stock features of European thinking about Middle Eastern cities.</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C8D1F2F-519C-4A31-AF09-5F10C18F2591}" type="slidenum">
              <a:rPr lang="en-US" altLang="en-US" sz="1200">
                <a:latin typeface="Calibri" pitchFamily="34" charset="0"/>
              </a:rPr>
              <a:pPr eaLnBrk="1" hangingPunct="1"/>
              <a:t>8</a:t>
            </a:fld>
            <a:endParaRPr lang="en-US" altLang="en-US" sz="1200">
              <a:latin typeface="Calibri" pitchFamily="34" charset="0"/>
            </a:endParaRPr>
          </a:p>
        </p:txBody>
      </p:sp>
    </p:spTree>
    <p:extLst>
      <p:ext uri="{BB962C8B-B14F-4D97-AF65-F5344CB8AC3E}">
        <p14:creationId xmlns:p14="http://schemas.microsoft.com/office/powerpoint/2010/main" val="159214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Florence Nightingale During Crimean War. </a:t>
            </a:r>
            <a:r>
              <a:rPr lang="en-US" altLang="en-US" dirty="0" smtClean="0"/>
              <a:t>This 1856 lithograph shows Florence Nightingale supervising nursing care in a hospital in Scutari (</a:t>
            </a:r>
            <a:r>
              <a:rPr lang="en-US" altLang="en-US" dirty="0" err="1" smtClean="0"/>
              <a:t>ÜskÜdar</a:t>
            </a:r>
            <a:r>
              <a:rPr lang="en-US" altLang="en-US" dirty="0" smtClean="0"/>
              <a:t>) across the </a:t>
            </a:r>
            <a:r>
              <a:rPr lang="en-US" altLang="en-US" dirty="0" err="1" smtClean="0"/>
              <a:t>Bosphorus</a:t>
            </a:r>
            <a:r>
              <a:rPr lang="en-US" altLang="en-US" dirty="0" smtClean="0"/>
              <a:t> strait from Istanbul. Though the artist may have exaggerated the neatness and cleanliness of the ward, sanitary measures proved the key to Nightingale’s raising of the survival rate of sick and wounded soldiers.</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66AA60D-1EC4-45D2-81B1-836359A6C8EE}"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1660209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b="1" dirty="0" smtClean="0"/>
              <a:t>Raising of the Alexander Monument in St. Petersburg. </a:t>
            </a:r>
            <a:r>
              <a:rPr lang="en-US" altLang="en-US" dirty="0" smtClean="0"/>
              <a:t>The death of Alexander I in 1825 brought to power his conservative brother Nicholas I. Yet Alexander remained a heroic figure for his resistance to Napoleon. This monument in Winter Palace Square was erected in 1829.</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FFE247C-2FD7-460E-9C50-0B34B8C35591}"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2198439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23.2: </a:t>
            </a:r>
            <a:r>
              <a:rPr lang="en-US" altLang="en-US" b="1" dirty="0" smtClean="0"/>
              <a:t>Conflicts in the Qing Empire, 1839–1870. </a:t>
            </a:r>
            <a:r>
              <a:rPr lang="en-US" altLang="en-US" dirty="0" smtClean="0"/>
              <a:t>In both the Opium War of 1839–1842 and the Arrow War of 1856–1860, the seacoasts saw most of the action. Since the Qing had a weak navy, the well-armed British ships encountered little resistance as they shelled the southern coasts. In inland conflicts, such as the Taiping Rebellion, the opposing armies were massive and slow moving. Battles on land were often prolonged attempts by one side to starve out the other side before making a major assault. © Cengage Learning</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7659C7-32A6-4FBE-8224-41AA852B84E4}" type="slidenum">
              <a:rPr lang="en-US" altLang="en-US" sz="1200">
                <a:latin typeface="Calibri" pitchFamily="34" charset="0"/>
              </a:rPr>
              <a:pPr eaLnBrk="1" hangingPunct="1"/>
              <a:t>14</a:t>
            </a:fld>
            <a:endParaRPr lang="en-US" altLang="en-US" sz="1200">
              <a:latin typeface="Calibri" pitchFamily="34" charset="0"/>
            </a:endParaRPr>
          </a:p>
        </p:txBody>
      </p:sp>
    </p:spTree>
    <p:extLst>
      <p:ext uri="{BB962C8B-B14F-4D97-AF65-F5344CB8AC3E}">
        <p14:creationId xmlns:p14="http://schemas.microsoft.com/office/powerpoint/2010/main" val="10621208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38688" y="2402711"/>
            <a:ext cx="4252912" cy="2062103"/>
          </a:xfrm>
        </p:spPr>
        <p:txBody>
          <a:bodyPr/>
          <a:lstStyle/>
          <a:p>
            <a:pPr eaLnBrk="1" hangingPunct="1">
              <a:spcBef>
                <a:spcPct val="20000"/>
              </a:spcBef>
            </a:pPr>
            <a:r>
              <a:rPr lang="en-US" altLang="en-US" sz="3200" dirty="0" smtClean="0">
                <a:latin typeface="Arial" pitchFamily="34" charset="0"/>
              </a:rPr>
              <a:t>Chapter </a:t>
            </a:r>
            <a:r>
              <a:rPr lang="en-US" altLang="en-US" sz="3200" dirty="0" smtClean="0">
                <a:latin typeface="Arial" pitchFamily="34" charset="0"/>
              </a:rPr>
              <a:t>23</a:t>
            </a:r>
            <a:r>
              <a:rPr lang="en-US" altLang="en-US" sz="3200" dirty="0" smtClean="0">
                <a:latin typeface="Arial" pitchFamily="34" charset="0"/>
              </a:rPr>
              <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Land Empires in the Age of Imperialism, 1800-1870</a:t>
            </a:r>
          </a:p>
        </p:txBody>
      </p:sp>
    </p:spTree>
    <p:extLst>
      <p:ext uri="{BB962C8B-B14F-4D97-AF65-F5344CB8AC3E}">
        <p14:creationId xmlns:p14="http://schemas.microsoft.com/office/powerpoint/2010/main" val="1830867906"/>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The Russian Empire</a:t>
            </a:r>
          </a:p>
        </p:txBody>
      </p:sp>
      <p:sp>
        <p:nvSpPr>
          <p:cNvPr id="189443" name="Rectangle 3"/>
          <p:cNvSpPr>
            <a:spLocks noGrp="1" noChangeArrowheads="1"/>
          </p:cNvSpPr>
          <p:nvPr>
            <p:ph type="body" idx="1"/>
          </p:nvPr>
        </p:nvSpPr>
        <p:spPr>
          <a:xfrm>
            <a:off x="685800" y="1752600"/>
            <a:ext cx="7772400" cy="4721292"/>
          </a:xfrm>
        </p:spPr>
        <p:txBody>
          <a:bodyPr/>
          <a:lstStyle/>
          <a:p>
            <a:pPr eaLnBrk="1" hangingPunct="1">
              <a:buFontTx/>
              <a:buChar char="•"/>
            </a:pPr>
            <a:r>
              <a:rPr lang="en-US" altLang="en-US" dirty="0" smtClean="0">
                <a:latin typeface="Arial" pitchFamily="34" charset="0"/>
              </a:rPr>
              <a:t>Russia and Europe</a:t>
            </a:r>
          </a:p>
          <a:p>
            <a:pPr marL="1085850" lvl="1" indent="-342900" eaLnBrk="1" hangingPunct="1">
              <a:buFontTx/>
              <a:buChar char="•"/>
            </a:pPr>
            <a:r>
              <a:rPr lang="en-US" altLang="en-US" dirty="0" err="1" smtClean="0">
                <a:latin typeface="Arial" pitchFamily="34" charset="0"/>
              </a:rPr>
              <a:t>Slavophiles</a:t>
            </a:r>
            <a:r>
              <a:rPr lang="en-US" altLang="en-US" dirty="0" smtClean="0">
                <a:latin typeface="Arial" pitchFamily="34" charset="0"/>
              </a:rPr>
              <a:t> and westernizers</a:t>
            </a:r>
          </a:p>
          <a:p>
            <a:pPr eaLnBrk="1" hangingPunct="1">
              <a:buFontTx/>
              <a:buChar char="•"/>
            </a:pPr>
            <a:r>
              <a:rPr lang="en-US" altLang="en-US" dirty="0" smtClean="0">
                <a:latin typeface="Arial" pitchFamily="34" charset="0"/>
              </a:rPr>
              <a:t>Russia and Asia</a:t>
            </a:r>
          </a:p>
          <a:p>
            <a:pPr eaLnBrk="1" hangingPunct="1">
              <a:buFontTx/>
              <a:buChar char="•"/>
            </a:pPr>
            <a:r>
              <a:rPr lang="en-US" altLang="en-US" dirty="0" smtClean="0">
                <a:latin typeface="Arial" pitchFamily="34" charset="0"/>
              </a:rPr>
              <a:t>Cultural Trends</a:t>
            </a:r>
          </a:p>
          <a:p>
            <a:pPr marL="1085850" lvl="1" indent="-342900" eaLnBrk="1" hangingPunct="1">
              <a:buFontTx/>
              <a:buChar char="•"/>
            </a:pPr>
            <a:r>
              <a:rPr lang="en-US" altLang="en-US" dirty="0" smtClean="0">
                <a:latin typeface="Arial" pitchFamily="34" charset="0"/>
              </a:rPr>
              <a:t>Alexander I</a:t>
            </a:r>
          </a:p>
          <a:p>
            <a:pPr marL="1085850" lvl="1" indent="-342900" eaLnBrk="1" hangingPunct="1">
              <a:buFontTx/>
              <a:buChar char="•"/>
            </a:pPr>
            <a:r>
              <a:rPr lang="en-US" altLang="en-US" dirty="0" smtClean="0">
                <a:latin typeface="Arial" pitchFamily="34" charset="0"/>
              </a:rPr>
              <a:t>Decembrist revolt</a:t>
            </a:r>
          </a:p>
          <a:p>
            <a:pPr marL="1085850" lvl="1" indent="-342900" eaLnBrk="1" hangingPunct="1">
              <a:buFontTx/>
              <a:buChar char="•"/>
            </a:pPr>
            <a:r>
              <a:rPr lang="en-US" altLang="en-US" dirty="0" smtClean="0">
                <a:latin typeface="Arial" pitchFamily="34" charset="0"/>
              </a:rPr>
              <a:t>Alexander II: abolition of serfdom</a:t>
            </a:r>
          </a:p>
          <a:p>
            <a:pPr marL="1085850" lvl="1" indent="-342900" eaLnBrk="1" hangingPunct="1">
              <a:buFontTx/>
              <a:buChar char="•"/>
            </a:pPr>
            <a:r>
              <a:rPr lang="en-US" altLang="en-US" dirty="0" smtClean="0">
                <a:latin typeface="Arial" pitchFamily="34" charset="0"/>
              </a:rPr>
              <a:t>Literary and intellectual flowering</a:t>
            </a:r>
            <a:endParaRPr lang="en-US" altLang="en-US" dirty="0" smtClean="0">
              <a:solidFill>
                <a:srgbClr val="FF0000"/>
              </a:solidFill>
              <a:latin typeface="Arial" pitchFamily="34" charset="0"/>
            </a:endParaRPr>
          </a:p>
        </p:txBody>
      </p:sp>
    </p:spTree>
    <p:extLst>
      <p:ext uri="{BB962C8B-B14F-4D97-AF65-F5344CB8AC3E}">
        <p14:creationId xmlns:p14="http://schemas.microsoft.com/office/powerpoint/2010/main" val="1020414031"/>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29990"/>
            <a:ext cx="9144000" cy="892552"/>
          </a:xfrm>
        </p:spPr>
        <p:txBody>
          <a:bodyPr/>
          <a:lstStyle/>
          <a:p>
            <a:r>
              <a:rPr lang="en-US" altLang="en-US" sz="2600" dirty="0"/>
              <a:t>Raising of the Alexander Monument in St. Petersburg</a:t>
            </a:r>
            <a:endParaRPr lang="en-US" sz="2600" dirty="0"/>
          </a:p>
        </p:txBody>
      </p:sp>
      <p:pic>
        <p:nvPicPr>
          <p:cNvPr id="21505" name="Picture 1" descr="Raising of the Alexander Monument in St. Petersburg. The death of Alexander I in 1825 brought to power his conservative brother Nicholas I. Yet Alexander remained a heroic figure for his resistance to Napoleon. This monument in Winter Palace Square was erected in 1829."/>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1206500"/>
            <a:ext cx="86360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803"/>
            <a:ext cx="609600" cy="276999"/>
          </a:xfrm>
        </p:spPr>
        <p:txBody>
          <a:bodyPr/>
          <a:lstStyle/>
          <a:p>
            <a:r>
              <a:rPr lang="en-US" altLang="en-US" sz="1200" b="1" dirty="0"/>
              <a:t> </a:t>
            </a:r>
            <a:r>
              <a:rPr lang="en-US" altLang="en-US" sz="1200" b="1" dirty="0" smtClean="0"/>
              <a:t>p644</a:t>
            </a:r>
            <a:endParaRPr lang="en-US" altLang="en-US" sz="1200" b="1" dirty="0"/>
          </a:p>
        </p:txBody>
      </p:sp>
    </p:spTree>
    <p:extLst>
      <p:ext uri="{BB962C8B-B14F-4D97-AF65-F5344CB8AC3E}">
        <p14:creationId xmlns:p14="http://schemas.microsoft.com/office/powerpoint/2010/main" val="2317049463"/>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noFill/>
        </p:spPr>
        <p:txBody>
          <a:bodyPr/>
          <a:lstStyle/>
          <a:p>
            <a:pPr eaLnBrk="1" hangingPunct="1"/>
            <a:r>
              <a:rPr lang="en-US" altLang="en-US" dirty="0" smtClean="0">
                <a:solidFill>
                  <a:schemeClr val="tx1"/>
                </a:solidFill>
                <a:latin typeface="Arial" pitchFamily="34" charset="0"/>
              </a:rPr>
              <a:t>The Qing Empire</a:t>
            </a:r>
          </a:p>
        </p:txBody>
      </p:sp>
      <p:sp>
        <p:nvSpPr>
          <p:cNvPr id="23554" name="Rectangle 3"/>
          <p:cNvSpPr>
            <a:spLocks noGrp="1" noChangeArrowheads="1"/>
          </p:cNvSpPr>
          <p:nvPr>
            <p:ph type="body" idx="1"/>
          </p:nvPr>
        </p:nvSpPr>
        <p:spPr>
          <a:xfrm>
            <a:off x="685800" y="1752600"/>
            <a:ext cx="8305800" cy="4524375"/>
          </a:xfrm>
          <a:noFill/>
        </p:spPr>
        <p:txBody>
          <a:bodyPr/>
          <a:lstStyle/>
          <a:p>
            <a:pPr eaLnBrk="1" hangingPunct="1">
              <a:buFontTx/>
              <a:buChar char="•"/>
            </a:pPr>
            <a:r>
              <a:rPr lang="en-US" altLang="en-US" dirty="0" smtClean="0">
                <a:latin typeface="Arial" pitchFamily="34" charset="0"/>
              </a:rPr>
              <a:t>Economic and Social Disorder</a:t>
            </a:r>
          </a:p>
          <a:p>
            <a:pPr marL="1085850" lvl="1" indent="-342900" eaLnBrk="1" hangingPunct="1">
              <a:buFontTx/>
              <a:buChar char="•"/>
            </a:pPr>
            <a:r>
              <a:rPr lang="en-US" altLang="en-US" dirty="0" smtClean="0">
                <a:latin typeface="Arial" pitchFamily="34" charset="0"/>
              </a:rPr>
              <a:t>Population pressure</a:t>
            </a:r>
          </a:p>
          <a:p>
            <a:pPr marL="1085850" lvl="1" indent="-342900" eaLnBrk="1" hangingPunct="1">
              <a:buFontTx/>
              <a:buChar char="•"/>
            </a:pPr>
            <a:r>
              <a:rPr lang="en-US" altLang="en-US" dirty="0" smtClean="0">
                <a:latin typeface="Arial" pitchFamily="34" charset="0"/>
              </a:rPr>
              <a:t>Minority discontent: White Lotus Rebellion</a:t>
            </a:r>
          </a:p>
          <a:p>
            <a:pPr eaLnBrk="1" hangingPunct="1">
              <a:buFontTx/>
              <a:buChar char="•"/>
            </a:pPr>
            <a:r>
              <a:rPr lang="en-US" altLang="en-US" dirty="0" smtClean="0">
                <a:latin typeface="Arial" pitchFamily="34" charset="0"/>
              </a:rPr>
              <a:t>The Opium War and Its Aftermath, 1839–1850</a:t>
            </a:r>
          </a:p>
          <a:p>
            <a:pPr marL="1085850" lvl="1" indent="-342900" eaLnBrk="1" hangingPunct="1">
              <a:buFontTx/>
              <a:buChar char="•"/>
            </a:pPr>
            <a:r>
              <a:rPr lang="en-US" altLang="en-US" dirty="0" smtClean="0">
                <a:latin typeface="Arial" pitchFamily="34" charset="0"/>
              </a:rPr>
              <a:t>British opium and Chinese ban</a:t>
            </a:r>
          </a:p>
          <a:p>
            <a:pPr marL="1085850" lvl="1" indent="-342900" eaLnBrk="1" hangingPunct="1">
              <a:buFontTx/>
              <a:buChar char="•"/>
            </a:pPr>
            <a:r>
              <a:rPr lang="en-US" altLang="en-US" dirty="0" smtClean="0">
                <a:latin typeface="Arial" pitchFamily="34" charset="0"/>
              </a:rPr>
              <a:t>Treaty of Nanking</a:t>
            </a:r>
          </a:p>
        </p:txBody>
      </p:sp>
    </p:spTree>
    <p:extLst>
      <p:ext uri="{BB962C8B-B14F-4D97-AF65-F5344CB8AC3E}">
        <p14:creationId xmlns:p14="http://schemas.microsoft.com/office/powerpoint/2010/main" val="146847610"/>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altLang="en-US" dirty="0" smtClean="0">
                <a:latin typeface="Arial" pitchFamily="34" charset="0"/>
              </a:rPr>
              <a:t>The Qing Empire (continued)</a:t>
            </a:r>
          </a:p>
        </p:txBody>
      </p:sp>
      <p:sp>
        <p:nvSpPr>
          <p:cNvPr id="24578" name="Content Placeholder 2"/>
          <p:cNvSpPr>
            <a:spLocks noGrp="1"/>
          </p:cNvSpPr>
          <p:nvPr>
            <p:ph idx="1"/>
          </p:nvPr>
        </p:nvSpPr>
        <p:spPr>
          <a:xfrm>
            <a:off x="685800" y="1524000"/>
            <a:ext cx="8305800" cy="5140325"/>
          </a:xfrm>
        </p:spPr>
        <p:txBody>
          <a:bodyPr/>
          <a:lstStyle/>
          <a:p>
            <a:pPr eaLnBrk="1" hangingPunct="1">
              <a:buFontTx/>
              <a:buChar char="•"/>
            </a:pPr>
            <a:r>
              <a:rPr lang="en-US" altLang="en-US" dirty="0" smtClean="0">
                <a:latin typeface="Arial" pitchFamily="34" charset="0"/>
              </a:rPr>
              <a:t>The Taiping Rebellion, 1850–1864</a:t>
            </a:r>
          </a:p>
          <a:p>
            <a:pPr marL="1085850" lvl="1" indent="-342900" eaLnBrk="1" hangingPunct="1">
              <a:buFontTx/>
              <a:buChar char="•"/>
            </a:pPr>
            <a:r>
              <a:rPr lang="en-US" altLang="en-US" dirty="0" smtClean="0">
                <a:latin typeface="Arial" pitchFamily="34" charset="0"/>
              </a:rPr>
              <a:t>Internal discontent and civil war</a:t>
            </a:r>
          </a:p>
          <a:p>
            <a:pPr marL="1085850" lvl="1" indent="-342900" eaLnBrk="1" hangingPunct="1">
              <a:buFontTx/>
              <a:buChar char="•"/>
            </a:pPr>
            <a:r>
              <a:rPr lang="en-US" altLang="en-US" dirty="0" smtClean="0">
                <a:latin typeface="Arial" pitchFamily="34" charset="0"/>
              </a:rPr>
              <a:t>European assistance</a:t>
            </a:r>
          </a:p>
          <a:p>
            <a:pPr eaLnBrk="1" hangingPunct="1">
              <a:buFontTx/>
              <a:buChar char="•"/>
            </a:pPr>
            <a:r>
              <a:rPr lang="en-US" altLang="en-US" dirty="0" smtClean="0">
                <a:latin typeface="Arial" pitchFamily="34" charset="0"/>
              </a:rPr>
              <a:t>Decentralization at the End of the Qing Empire, 1864–1875</a:t>
            </a:r>
          </a:p>
          <a:p>
            <a:pPr marL="1085850" lvl="1" indent="-342900" eaLnBrk="1" hangingPunct="1">
              <a:buFontTx/>
              <a:buChar char="•"/>
            </a:pPr>
            <a:r>
              <a:rPr lang="en-US" altLang="en-US" dirty="0" smtClean="0">
                <a:latin typeface="Arial" pitchFamily="34" charset="0"/>
              </a:rPr>
              <a:t>Debts and restructuring</a:t>
            </a:r>
          </a:p>
          <a:p>
            <a:pPr marL="1085850" lvl="1" indent="-342900" eaLnBrk="1" hangingPunct="1">
              <a:buFontTx/>
              <a:buChar char="•"/>
            </a:pPr>
            <a:r>
              <a:rPr lang="en-US" altLang="en-US" dirty="0" smtClean="0">
                <a:latin typeface="Arial" pitchFamily="34" charset="0"/>
              </a:rPr>
              <a:t>European and American participation</a:t>
            </a:r>
          </a:p>
          <a:p>
            <a:pPr marL="1085850" lvl="1" indent="-342900" eaLnBrk="1" hangingPunct="1">
              <a:buFontTx/>
              <a:buChar char="•"/>
            </a:pPr>
            <a:r>
              <a:rPr lang="en-US" altLang="en-US" dirty="0" smtClean="0">
                <a:latin typeface="Arial" pitchFamily="34" charset="0"/>
              </a:rPr>
              <a:t>Rise of provincial governors</a:t>
            </a:r>
          </a:p>
          <a:p>
            <a:pPr marL="1485900" lvl="2" indent="-342900" eaLnBrk="1" hangingPunct="1"/>
            <a:r>
              <a:rPr lang="en-US" altLang="en-US" dirty="0" smtClean="0">
                <a:latin typeface="Arial" pitchFamily="34" charset="0"/>
              </a:rPr>
              <a:t>Zeng </a:t>
            </a:r>
            <a:r>
              <a:rPr lang="en-US" altLang="en-US" dirty="0" err="1" smtClean="0">
                <a:latin typeface="Arial" pitchFamily="34" charset="0"/>
              </a:rPr>
              <a:t>Guofan</a:t>
            </a:r>
            <a:endParaRPr lang="en-US" altLang="en-US" dirty="0" smtClean="0">
              <a:latin typeface="Arial" pitchFamily="34" charset="0"/>
            </a:endParaRPr>
          </a:p>
        </p:txBody>
      </p:sp>
    </p:spTree>
    <p:extLst>
      <p:ext uri="{BB962C8B-B14F-4D97-AF65-F5344CB8AC3E}">
        <p14:creationId xmlns:p14="http://schemas.microsoft.com/office/powerpoint/2010/main" val="3543063117"/>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92443"/>
          </a:xfrm>
        </p:spPr>
        <p:txBody>
          <a:bodyPr/>
          <a:lstStyle/>
          <a:p>
            <a:r>
              <a:rPr lang="en-US" altLang="en-US" sz="2600" dirty="0"/>
              <a:t>Conflicts in the Qing Empire, 1839–1870</a:t>
            </a:r>
            <a:endParaRPr lang="en-US" sz="2600" dirty="0"/>
          </a:p>
        </p:txBody>
      </p:sp>
      <p:pic>
        <p:nvPicPr>
          <p:cNvPr id="25601" name="Picture 1" descr="Map 24.2: Conflicts in the Qing Empire, 1839–1870. In both the Opium War of 1839–1842 and the Arrow War of 1856–1860, the seacoasts saw most of the action. Since the Qing had a weak navy, the well-armed British ships encountered little resistance as they shelled the southern coasts. In inland conflicts, such as the Taiping Rebellion, the opposing armies were massive and slow moving. Battles on land were often prolonged attempts by one side to starve out the other side before making a major assaul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143000" y="500464"/>
            <a:ext cx="7126083" cy="60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56361"/>
            <a:ext cx="1237648" cy="315815"/>
          </a:xfrm>
        </p:spPr>
        <p:txBody>
          <a:bodyPr/>
          <a:lstStyle/>
          <a:p>
            <a:r>
              <a:rPr lang="en-US" altLang="en-US" sz="1200" b="1" dirty="0"/>
              <a:t>Map </a:t>
            </a:r>
            <a:r>
              <a:rPr lang="en-US" altLang="en-US" sz="1200" b="1" dirty="0" smtClean="0"/>
              <a:t>23.2 p647</a:t>
            </a:r>
            <a:endParaRPr lang="en-US" altLang="en-US" sz="1200" b="1" dirty="0"/>
          </a:p>
        </p:txBody>
      </p:sp>
    </p:spTree>
    <p:extLst>
      <p:ext uri="{BB962C8B-B14F-4D97-AF65-F5344CB8AC3E}">
        <p14:creationId xmlns:p14="http://schemas.microsoft.com/office/powerpoint/2010/main" val="3053414382"/>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777"/>
            <a:ext cx="7772400" cy="492443"/>
          </a:xfrm>
        </p:spPr>
        <p:txBody>
          <a:bodyPr/>
          <a:lstStyle/>
          <a:p>
            <a:r>
              <a:rPr lang="en-US" altLang="en-US" sz="2600" dirty="0"/>
              <a:t>Nanjing Encircled</a:t>
            </a:r>
            <a:endParaRPr lang="en-US" sz="2600" dirty="0"/>
          </a:p>
        </p:txBody>
      </p:sp>
      <p:pic>
        <p:nvPicPr>
          <p:cNvPr id="27649" name="Picture 1" descr="Nanjing Encircled. For a decade the Taipings held the city of Nanjing as their capital. For years Qing and international troops attempted to break the Taiping hold. By the summer of 1864, Qing forces had built tunnels leading to the foundations of Nanjing’s city walls and had planted explosives. The detonation of the explosives signaled the final Qing assault on the rebel capital. As shown here, the common people of the city, along with their starving livestock, were caught in the crossfire. Many of the Taiping leaders escaped the debacle at Nanjing, but nearly all were hunted down and execut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571500"/>
            <a:ext cx="8636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42960" y="6581001"/>
            <a:ext cx="685800" cy="276999"/>
          </a:xfrm>
        </p:spPr>
        <p:txBody>
          <a:bodyPr/>
          <a:lstStyle/>
          <a:p>
            <a:r>
              <a:rPr lang="en-US" altLang="en-US" sz="1200" b="1" dirty="0"/>
              <a:t> </a:t>
            </a:r>
            <a:r>
              <a:rPr lang="en-US" altLang="en-US" sz="1200" b="1" dirty="0" smtClean="0"/>
              <a:t>p649</a:t>
            </a:r>
            <a:endParaRPr lang="en-US" altLang="en-US" sz="1200" b="1" dirty="0"/>
          </a:p>
        </p:txBody>
      </p:sp>
    </p:spTree>
    <p:extLst>
      <p:ext uri="{BB962C8B-B14F-4D97-AF65-F5344CB8AC3E}">
        <p14:creationId xmlns:p14="http://schemas.microsoft.com/office/powerpoint/2010/main" val="2120578171"/>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04085" y="0"/>
            <a:ext cx="5258715" cy="492443"/>
          </a:xfrm>
        </p:spPr>
        <p:txBody>
          <a:bodyPr/>
          <a:lstStyle/>
          <a:p>
            <a:r>
              <a:rPr lang="en-US" altLang="en-US" sz="2600" dirty="0"/>
              <a:t>Street Scene in Guangzhou</a:t>
            </a:r>
            <a:endParaRPr lang="en-US" sz="2600" dirty="0"/>
          </a:p>
        </p:txBody>
      </p:sp>
      <p:pic>
        <p:nvPicPr>
          <p:cNvPr id="29697" name="Picture 1" descr="Street Scene in Guangzhou. This photograph taken in the 1860s by an Englishman shows a comparatively wide market street with signs advertising drugs, cushions, seals, ink, etc. The engraving of a Cairo street scene on page 607 shows a much more exotic stereotype of the orient, complete with young girl displaying her body while covering her face."/>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086" y="609600"/>
            <a:ext cx="5258714"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7608" y="6585552"/>
            <a:ext cx="609600" cy="276999"/>
          </a:xfrm>
        </p:spPr>
        <p:txBody>
          <a:bodyPr/>
          <a:lstStyle/>
          <a:p>
            <a:r>
              <a:rPr lang="en-US" altLang="en-US" sz="1200" b="1" dirty="0"/>
              <a:t> </a:t>
            </a:r>
            <a:r>
              <a:rPr lang="en-US" altLang="en-US" sz="1200" b="1" dirty="0" smtClean="0"/>
              <a:t>p650</a:t>
            </a:r>
            <a:endParaRPr lang="en-US" altLang="en-US" sz="1200" b="1" dirty="0"/>
          </a:p>
        </p:txBody>
      </p:sp>
    </p:spTree>
    <p:extLst>
      <p:ext uri="{BB962C8B-B14F-4D97-AF65-F5344CB8AC3E}">
        <p14:creationId xmlns:p14="http://schemas.microsoft.com/office/powerpoint/2010/main" val="2996151418"/>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1814" y="7778"/>
            <a:ext cx="7772400" cy="492443"/>
          </a:xfrm>
        </p:spPr>
        <p:txBody>
          <a:bodyPr/>
          <a:lstStyle/>
          <a:p>
            <a:r>
              <a:rPr lang="en-US" altLang="en-US" sz="2600" dirty="0" err="1"/>
              <a:t>Cixi’s</a:t>
            </a:r>
            <a:r>
              <a:rPr lang="en-US" altLang="en-US" sz="2600" dirty="0"/>
              <a:t> Allies</a:t>
            </a:r>
            <a:endParaRPr lang="en-US" sz="2600" dirty="0"/>
          </a:p>
        </p:txBody>
      </p:sp>
      <p:pic>
        <p:nvPicPr>
          <p:cNvPr id="31745" name="Picture 1" descr="Cixi’s Allies. In the 1860s and 1870s, Cixi was a supporter of reform (see page 622). In later years she was widely regarded as corrupt and self-centered and as an obstacle to reform. Her greatest allies were the court eunuchs. Introduced to palace life in early China as managers of the imperial harems, eunuchs became powerful political parties at court. The first Qing emperors refused to allow the eunuchs any political influence, but by Cixi’s time the eunuchs once again were a political factor. Tz'u His (1835-1908) Empress Dowager of China, 1903 (b/w photo), French Photographer, (20th century)/Private Collection/The Bridgeman Art Library"/>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812800" y="533400"/>
            <a:ext cx="77216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58200" y="6604802"/>
            <a:ext cx="685800" cy="276999"/>
          </a:xfrm>
        </p:spPr>
        <p:txBody>
          <a:bodyPr/>
          <a:lstStyle/>
          <a:p>
            <a:r>
              <a:rPr lang="en-US" altLang="en-US" sz="1200" b="1" dirty="0"/>
              <a:t> </a:t>
            </a:r>
            <a:r>
              <a:rPr lang="en-US" altLang="en-US" sz="1200" b="1" dirty="0" smtClean="0"/>
              <a:t>p651</a:t>
            </a:r>
            <a:endParaRPr lang="en-US" altLang="en-US" sz="1200" b="1" dirty="0"/>
          </a:p>
        </p:txBody>
      </p:sp>
    </p:spTree>
    <p:extLst>
      <p:ext uri="{BB962C8B-B14F-4D97-AF65-F5344CB8AC3E}">
        <p14:creationId xmlns:p14="http://schemas.microsoft.com/office/powerpoint/2010/main" val="422745676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8484" y="117157"/>
            <a:ext cx="8095916" cy="492443"/>
          </a:xfrm>
        </p:spPr>
        <p:txBody>
          <a:bodyPr/>
          <a:lstStyle/>
          <a:p>
            <a:r>
              <a:rPr lang="en-US" altLang="en-US" sz="2600" dirty="0"/>
              <a:t>Trade Warehouse in Guangzhou</a:t>
            </a:r>
            <a:endParaRPr lang="en-US" sz="2600" dirty="0"/>
          </a:p>
        </p:txBody>
      </p:sp>
      <p:pic>
        <p:nvPicPr>
          <p:cNvPr id="5121" name="Picture 1" descr="Trade Warehouse in Guangzhou. A European merchant enters in the background while Chinese workers pack tea and porcelai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38484" y="631893"/>
            <a:ext cx="8128000" cy="594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p632</a:t>
            </a:r>
            <a:endParaRPr lang="en-US" altLang="en-US" sz="1200" b="1" dirty="0"/>
          </a:p>
        </p:txBody>
      </p:sp>
    </p:spTree>
    <p:extLst>
      <p:ext uri="{BB962C8B-B14F-4D97-AF65-F5344CB8AC3E}">
        <p14:creationId xmlns:p14="http://schemas.microsoft.com/office/powerpoint/2010/main" val="1643858697"/>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0957"/>
            <a:ext cx="7772400" cy="492443"/>
          </a:xfrm>
        </p:spPr>
        <p:txBody>
          <a:bodyPr/>
          <a:lstStyle/>
          <a:p>
            <a:r>
              <a:rPr lang="en-US" sz="2600" dirty="0" smtClean="0"/>
              <a:t>Chronology from 1800-1850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1351147093"/>
              </p:ext>
            </p:extLst>
          </p:nvPr>
        </p:nvGraphicFramePr>
        <p:xfrm>
          <a:off x="304800" y="563218"/>
          <a:ext cx="8610599" cy="5989982"/>
        </p:xfrm>
        <a:graphic>
          <a:graphicData uri="http://schemas.openxmlformats.org/drawingml/2006/table">
            <a:tbl>
              <a:tblPr firstRow="1" bandRow="1" bandCol="1">
                <a:tableStyleId>{5C22544A-7EE6-4342-B048-85BDC9FD1C3A}</a:tableStyleId>
              </a:tblPr>
              <a:tblGrid>
                <a:gridCol w="673873"/>
                <a:gridCol w="3174091"/>
                <a:gridCol w="2815891"/>
                <a:gridCol w="1946744"/>
              </a:tblGrid>
              <a:tr h="325026">
                <a:tc>
                  <a:txBody>
                    <a:bodyPr/>
                    <a:lstStyle/>
                    <a:p>
                      <a:pPr marL="0" marR="0">
                        <a:spcBef>
                          <a:spcPts val="0"/>
                        </a:spcBef>
                        <a:spcAft>
                          <a:spcPts val="0"/>
                        </a:spcAft>
                      </a:pPr>
                      <a:r>
                        <a:rPr lang="en-US" sz="1000" dirty="0">
                          <a:effectLst/>
                          <a:latin typeface="Calibri" panose="020F0502020204030204" pitchFamily="34" charset="0"/>
                        </a:rPr>
                        <a:t> </a:t>
                      </a:r>
                      <a:r>
                        <a:rPr lang="en-US" sz="1000" dirty="0" smtClean="0">
                          <a:solidFill>
                            <a:schemeClr val="accent1"/>
                          </a:solidFill>
                          <a:effectLst/>
                          <a:latin typeface="Calibri" panose="020F0502020204030204" pitchFamily="34" charset="0"/>
                        </a:rPr>
                        <a:t>Empty cell</a:t>
                      </a:r>
                      <a:endParaRPr lang="en-US" sz="1000" dirty="0">
                        <a:solidFill>
                          <a:schemeClr val="accent1"/>
                        </a:solidFill>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a:effectLst/>
                          <a:latin typeface="Calibri" panose="020F0502020204030204" pitchFamily="34" charset="0"/>
                        </a:rPr>
                        <a:t>Ottoman Empire</a:t>
                      </a:r>
                      <a:endParaRPr lang="en-US" sz="180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a:effectLst/>
                          <a:latin typeface="Calibri" panose="020F0502020204030204" pitchFamily="34" charset="0"/>
                        </a:rPr>
                        <a:t>Russian Empire</a:t>
                      </a:r>
                      <a:endParaRPr lang="en-US" sz="180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a:effectLst/>
                          <a:latin typeface="Calibri" panose="020F0502020204030204" pitchFamily="34" charset="0"/>
                        </a:rPr>
                        <a:t>Qing Empire</a:t>
                      </a:r>
                      <a:endParaRPr lang="en-US" sz="1800">
                        <a:effectLst/>
                        <a:latin typeface="Calibri" panose="020F0502020204030204" pitchFamily="34" charset="0"/>
                        <a:ea typeface="MS Mincho"/>
                        <a:cs typeface="Times New Roman"/>
                      </a:endParaRPr>
                    </a:p>
                  </a:txBody>
                  <a:tcPr marL="48582" marR="48582" marT="0" marB="0"/>
                </a:tc>
              </a:tr>
              <a:tr h="3243653">
                <a:tc>
                  <a:txBody>
                    <a:bodyPr/>
                    <a:lstStyle/>
                    <a:p>
                      <a:pPr marL="0" marR="0">
                        <a:spcBef>
                          <a:spcPts val="0"/>
                        </a:spcBef>
                        <a:spcAft>
                          <a:spcPts val="0"/>
                        </a:spcAft>
                      </a:pPr>
                      <a:r>
                        <a:rPr lang="en-US" sz="1800" b="1">
                          <a:effectLst/>
                          <a:latin typeface="Calibri" panose="020F0502020204030204" pitchFamily="34" charset="0"/>
                        </a:rPr>
                        <a:t>1800</a:t>
                      </a:r>
                      <a:endParaRPr lang="en-US" sz="1800" b="1">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1805-1849 </a:t>
                      </a:r>
                      <a:r>
                        <a:rPr lang="en-US" sz="1800" dirty="0">
                          <a:effectLst/>
                          <a:latin typeface="Calibri" panose="020F0502020204030204" pitchFamily="34" charset="0"/>
                        </a:rPr>
                        <a:t>Muhammad Ali governs Egypt </a:t>
                      </a:r>
                    </a:p>
                    <a:p>
                      <a:pPr marL="0" marR="0">
                        <a:spcBef>
                          <a:spcPts val="0"/>
                        </a:spcBef>
                        <a:spcAft>
                          <a:spcPts val="0"/>
                        </a:spcAft>
                      </a:pPr>
                      <a:r>
                        <a:rPr lang="en-US" sz="1800" dirty="0">
                          <a:effectLst/>
                          <a:latin typeface="Calibri" panose="020F0502020204030204" pitchFamily="34" charset="0"/>
                        </a:rPr>
                        <a:t>1808-1839 Rule of Mahmud II</a:t>
                      </a: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1826 </a:t>
                      </a:r>
                      <a:r>
                        <a:rPr lang="en-US" sz="1800" dirty="0">
                          <a:effectLst/>
                          <a:latin typeface="Calibri" panose="020F0502020204030204" pitchFamily="34" charset="0"/>
                        </a:rPr>
                        <a:t>Janissary corps dissolved</a:t>
                      </a:r>
                    </a:p>
                    <a:p>
                      <a:pPr marL="0" marR="0">
                        <a:spcBef>
                          <a:spcPts val="0"/>
                        </a:spcBef>
                        <a:spcAft>
                          <a:spcPts val="0"/>
                        </a:spcAft>
                      </a:pPr>
                      <a:r>
                        <a:rPr lang="en-US" sz="1800" dirty="0">
                          <a:effectLst/>
                          <a:latin typeface="Calibri" panose="020F0502020204030204" pitchFamily="34" charset="0"/>
                        </a:rPr>
                        <a:t>1830 Greek independence</a:t>
                      </a:r>
                    </a:p>
                    <a:p>
                      <a:pPr marL="0" marR="0">
                        <a:spcBef>
                          <a:spcPts val="0"/>
                        </a:spcBef>
                        <a:spcAft>
                          <a:spcPts val="0"/>
                        </a:spcAft>
                      </a:pPr>
                      <a:r>
                        <a:rPr lang="en-US" sz="1800" dirty="0">
                          <a:effectLst/>
                          <a:latin typeface="Calibri" panose="020F0502020204030204" pitchFamily="34" charset="0"/>
                        </a:rPr>
                        <a:t>1839 Abdul </a:t>
                      </a:r>
                      <a:r>
                        <a:rPr lang="en-US" sz="1800" dirty="0" err="1">
                          <a:effectLst/>
                          <a:latin typeface="Calibri" panose="020F0502020204030204" pitchFamily="34" charset="0"/>
                        </a:rPr>
                        <a:t>Mejid</a:t>
                      </a:r>
                      <a:r>
                        <a:rPr lang="en-US" sz="1800" dirty="0">
                          <a:effectLst/>
                          <a:latin typeface="Calibri" panose="020F0502020204030204" pitchFamily="34" charset="0"/>
                        </a:rPr>
                        <a:t> begins </a:t>
                      </a:r>
                      <a:r>
                        <a:rPr lang="en-US" sz="1800" dirty="0" err="1">
                          <a:effectLst/>
                          <a:latin typeface="Calibri" panose="020F0502020204030204" pitchFamily="34" charset="0"/>
                        </a:rPr>
                        <a:t>Tanzimat</a:t>
                      </a:r>
                      <a:r>
                        <a:rPr lang="en-US" sz="1800" dirty="0">
                          <a:effectLst/>
                          <a:latin typeface="Calibri" panose="020F0502020204030204" pitchFamily="34" charset="0"/>
                        </a:rPr>
                        <a:t> reforms</a:t>
                      </a:r>
                      <a:endParaRPr lang="en-US" sz="1800" dirty="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1801-1825 </a:t>
                      </a:r>
                      <a:r>
                        <a:rPr lang="en-US" sz="1800" dirty="0">
                          <a:effectLst/>
                          <a:latin typeface="Calibri" panose="020F0502020204030204" pitchFamily="34" charset="0"/>
                        </a:rPr>
                        <a:t>Reign of Alexander I</a:t>
                      </a: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1812 </a:t>
                      </a:r>
                      <a:r>
                        <a:rPr lang="en-US" sz="1800" dirty="0">
                          <a:effectLst/>
                          <a:latin typeface="Calibri" panose="020F0502020204030204" pitchFamily="34" charset="0"/>
                        </a:rPr>
                        <a:t>Napoleon's retreat from Moscow </a:t>
                      </a:r>
                    </a:p>
                    <a:p>
                      <a:pPr marL="0" marR="0">
                        <a:spcBef>
                          <a:spcPts val="0"/>
                        </a:spcBef>
                        <a:spcAft>
                          <a:spcPts val="0"/>
                        </a:spcAft>
                      </a:pPr>
                      <a:r>
                        <a:rPr lang="en-US" sz="1800" dirty="0">
                          <a:effectLst/>
                          <a:latin typeface="Calibri" panose="020F0502020204030204" pitchFamily="34" charset="0"/>
                        </a:rPr>
                        <a:t>1825 Decembrist revolt </a:t>
                      </a:r>
                    </a:p>
                    <a:p>
                      <a:pPr marL="0" marR="0">
                        <a:spcBef>
                          <a:spcPts val="0"/>
                        </a:spcBef>
                        <a:spcAft>
                          <a:spcPts val="0"/>
                        </a:spcAft>
                      </a:pPr>
                      <a:r>
                        <a:rPr lang="en-US" sz="1800" dirty="0">
                          <a:effectLst/>
                          <a:latin typeface="Calibri" panose="020F0502020204030204" pitchFamily="34" charset="0"/>
                        </a:rPr>
                        <a:t>1825-1855 Reign of Nicholas I</a:t>
                      </a:r>
                      <a:endParaRPr lang="en-US" sz="1800" dirty="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dirty="0">
                          <a:effectLst/>
                          <a:latin typeface="Calibri" panose="020F0502020204030204" pitchFamily="34" charset="0"/>
                        </a:rPr>
                        <a:t>1794-1804 White Lotus Rebellion</a:t>
                      </a: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1839-1842 </a:t>
                      </a:r>
                      <a:r>
                        <a:rPr lang="en-US" sz="1800" dirty="0">
                          <a:effectLst/>
                          <a:latin typeface="Calibri" panose="020F0502020204030204" pitchFamily="34" charset="0"/>
                        </a:rPr>
                        <a:t>Opium War</a:t>
                      </a:r>
                      <a:endParaRPr lang="en-US" sz="1800" dirty="0">
                        <a:effectLst/>
                        <a:latin typeface="Calibri" panose="020F0502020204030204" pitchFamily="34" charset="0"/>
                        <a:ea typeface="MS Mincho"/>
                        <a:cs typeface="Times New Roman"/>
                      </a:endParaRPr>
                    </a:p>
                  </a:txBody>
                  <a:tcPr marL="48582" marR="48582" marT="0" marB="0"/>
                </a:tc>
              </a:tr>
              <a:tr h="2421303">
                <a:tc>
                  <a:txBody>
                    <a:bodyPr/>
                    <a:lstStyle/>
                    <a:p>
                      <a:pPr marL="0" marR="0">
                        <a:spcBef>
                          <a:spcPts val="0"/>
                        </a:spcBef>
                        <a:spcAft>
                          <a:spcPts val="0"/>
                        </a:spcAft>
                      </a:pPr>
                      <a:r>
                        <a:rPr lang="en-US" sz="1800" b="1" dirty="0">
                          <a:effectLst/>
                          <a:latin typeface="Calibri" panose="020F0502020204030204" pitchFamily="34" charset="0"/>
                        </a:rPr>
                        <a:t>1850</a:t>
                      </a:r>
                      <a:endParaRPr lang="en-US" sz="1800" b="1" dirty="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dirty="0">
                          <a:effectLst/>
                          <a:latin typeface="Calibri" panose="020F0502020204030204" pitchFamily="34" charset="0"/>
                        </a:rPr>
                        <a:t>1853-1856 Crimean War</a:t>
                      </a: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endParaRPr lang="en-US" sz="1800" dirty="0" smtClean="0">
                        <a:effectLst/>
                        <a:latin typeface="Calibri" panose="020F0502020204030204" pitchFamily="34" charset="0"/>
                      </a:endParaRPr>
                    </a:p>
                    <a:p>
                      <a:pPr marL="0" marR="0">
                        <a:spcBef>
                          <a:spcPts val="0"/>
                        </a:spcBef>
                        <a:spcAft>
                          <a:spcPts val="0"/>
                        </a:spcAft>
                      </a:pPr>
                      <a:r>
                        <a:rPr lang="en-US" sz="1800" dirty="0" smtClean="0">
                          <a:effectLst/>
                          <a:latin typeface="Calibri" panose="020F0502020204030204" pitchFamily="34" charset="0"/>
                        </a:rPr>
                        <a:t>1876 </a:t>
                      </a:r>
                      <a:r>
                        <a:rPr lang="en-US" sz="1800" dirty="0">
                          <a:effectLst/>
                          <a:latin typeface="Calibri" panose="020F0502020204030204" pitchFamily="34" charset="0"/>
                        </a:rPr>
                        <a:t>First constitution by an Islamic government</a:t>
                      </a:r>
                      <a:endParaRPr lang="en-US" sz="1800" dirty="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a:effectLst/>
                          <a:latin typeface="Calibri" panose="020F0502020204030204" pitchFamily="34" charset="0"/>
                        </a:rPr>
                        <a:t>1853-1856 Crimean War </a:t>
                      </a:r>
                    </a:p>
                    <a:p>
                      <a:pPr marL="0" marR="0">
                        <a:spcBef>
                          <a:spcPts val="0"/>
                        </a:spcBef>
                        <a:spcAft>
                          <a:spcPts val="0"/>
                        </a:spcAft>
                      </a:pPr>
                      <a:r>
                        <a:rPr lang="en-US" sz="1800">
                          <a:effectLst/>
                          <a:latin typeface="Calibri" panose="020F0502020204030204" pitchFamily="34" charset="0"/>
                        </a:rPr>
                        <a:t>1855-1881 Reign of Alexander II</a:t>
                      </a:r>
                    </a:p>
                    <a:p>
                      <a:pPr marL="0" marR="0">
                        <a:spcBef>
                          <a:spcPts val="0"/>
                        </a:spcBef>
                        <a:spcAft>
                          <a:spcPts val="0"/>
                        </a:spcAft>
                      </a:pPr>
                      <a:r>
                        <a:rPr lang="en-US" sz="1800">
                          <a:effectLst/>
                          <a:latin typeface="Calibri" panose="020F0502020204030204" pitchFamily="34" charset="0"/>
                        </a:rPr>
                        <a:t>1861 Emancipation of the serfs</a:t>
                      </a:r>
                      <a:endParaRPr lang="en-US" sz="1800">
                        <a:effectLst/>
                        <a:latin typeface="Calibri" panose="020F0502020204030204" pitchFamily="34" charset="0"/>
                        <a:ea typeface="MS Mincho"/>
                        <a:cs typeface="Times New Roman"/>
                      </a:endParaRPr>
                    </a:p>
                  </a:txBody>
                  <a:tcPr marL="48582" marR="48582" marT="0" marB="0"/>
                </a:tc>
                <a:tc>
                  <a:txBody>
                    <a:bodyPr/>
                    <a:lstStyle/>
                    <a:p>
                      <a:pPr marL="0" marR="0">
                        <a:spcBef>
                          <a:spcPts val="0"/>
                        </a:spcBef>
                        <a:spcAft>
                          <a:spcPts val="0"/>
                        </a:spcAft>
                      </a:pPr>
                      <a:r>
                        <a:rPr lang="en-US" sz="1800" dirty="0">
                          <a:effectLst/>
                          <a:latin typeface="Calibri" panose="020F0502020204030204" pitchFamily="34" charset="0"/>
                        </a:rPr>
                        <a:t>1850-1864 Taiping Rebellion</a:t>
                      </a:r>
                    </a:p>
                    <a:p>
                      <a:pPr marL="0" marR="0">
                        <a:spcBef>
                          <a:spcPts val="0"/>
                        </a:spcBef>
                        <a:spcAft>
                          <a:spcPts val="0"/>
                        </a:spcAft>
                      </a:pPr>
                      <a:r>
                        <a:rPr lang="en-US" sz="1800" dirty="0">
                          <a:effectLst/>
                          <a:latin typeface="Calibri" panose="020F0502020204030204" pitchFamily="34" charset="0"/>
                        </a:rPr>
                        <a:t>1856-1860 Arrow War</a:t>
                      </a:r>
                    </a:p>
                    <a:p>
                      <a:pPr marL="0" marR="0">
                        <a:spcBef>
                          <a:spcPts val="0"/>
                        </a:spcBef>
                        <a:spcAft>
                          <a:spcPts val="0"/>
                        </a:spcAft>
                      </a:pPr>
                      <a:r>
                        <a:rPr lang="en-US" sz="1800" dirty="0">
                          <a:effectLst/>
                          <a:latin typeface="Calibri" panose="020F0502020204030204" pitchFamily="34" charset="0"/>
                        </a:rPr>
                        <a:t>1877 Collapse of </a:t>
                      </a:r>
                      <a:r>
                        <a:rPr lang="en-US" sz="1800" dirty="0" err="1">
                          <a:effectLst/>
                          <a:latin typeface="Calibri" panose="020F0502020204030204" pitchFamily="34" charset="0"/>
                        </a:rPr>
                        <a:t>Yaqub</a:t>
                      </a:r>
                      <a:r>
                        <a:rPr lang="en-US" sz="1800" dirty="0">
                          <a:effectLst/>
                          <a:latin typeface="Calibri" panose="020F0502020204030204" pitchFamily="34" charset="0"/>
                        </a:rPr>
                        <a:t> </a:t>
                      </a:r>
                      <a:r>
                        <a:rPr lang="en-US" sz="1800" dirty="0" err="1">
                          <a:effectLst/>
                          <a:latin typeface="Calibri" panose="020F0502020204030204" pitchFamily="34" charset="0"/>
                        </a:rPr>
                        <a:t>Beg's</a:t>
                      </a:r>
                      <a:r>
                        <a:rPr lang="en-US" sz="1800" dirty="0">
                          <a:effectLst/>
                          <a:latin typeface="Calibri" panose="020F0502020204030204" pitchFamily="34" charset="0"/>
                        </a:rPr>
                        <a:t> revolt in Xinjiang</a:t>
                      </a:r>
                      <a:endParaRPr lang="en-US" sz="1800" dirty="0">
                        <a:effectLst/>
                        <a:latin typeface="Calibri" panose="020F0502020204030204" pitchFamily="34" charset="0"/>
                        <a:ea typeface="MS Mincho"/>
                        <a:cs typeface="Times New Roman"/>
                      </a:endParaRPr>
                    </a:p>
                  </a:txBody>
                  <a:tcPr marL="48582" marR="48582" marT="0" marB="0"/>
                </a:tc>
              </a:tr>
            </a:tbl>
          </a:graphicData>
        </a:graphic>
      </p:graphicFrame>
      <p:sp>
        <p:nvSpPr>
          <p:cNvPr id="3" name="Content Placeholder 2"/>
          <p:cNvSpPr>
            <a:spLocks noGrp="1"/>
          </p:cNvSpPr>
          <p:nvPr>
            <p:ph idx="1"/>
          </p:nvPr>
        </p:nvSpPr>
        <p:spPr>
          <a:xfrm>
            <a:off x="8534400" y="6581803"/>
            <a:ext cx="609600" cy="276999"/>
          </a:xfrm>
        </p:spPr>
        <p:txBody>
          <a:bodyPr/>
          <a:lstStyle/>
          <a:p>
            <a:r>
              <a:rPr lang="en-US" altLang="en-US" sz="1200" b="1" dirty="0"/>
              <a:t> </a:t>
            </a:r>
            <a:r>
              <a:rPr lang="en-US" altLang="en-US" sz="1200" b="1" dirty="0" smtClean="0"/>
              <a:t>p635</a:t>
            </a:r>
            <a:endParaRPr lang="en-US" altLang="en-US" sz="1200" b="1" dirty="0"/>
          </a:p>
        </p:txBody>
      </p:sp>
    </p:spTree>
    <p:extLst>
      <p:ext uri="{BB962C8B-B14F-4D97-AF65-F5344CB8AC3E}">
        <p14:creationId xmlns:p14="http://schemas.microsoft.com/office/powerpoint/2010/main" val="1966058689"/>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tLang="en-US" smtClean="0">
                <a:solidFill>
                  <a:schemeClr val="tx1"/>
                </a:solidFill>
                <a:latin typeface="Arial" pitchFamily="34" charset="0"/>
              </a:rPr>
              <a:t>The Ottoman Empire</a:t>
            </a:r>
          </a:p>
        </p:txBody>
      </p:sp>
      <p:sp>
        <p:nvSpPr>
          <p:cNvPr id="9218" name="Rectangle 3"/>
          <p:cNvSpPr>
            <a:spLocks noGrp="1" noChangeArrowheads="1"/>
          </p:cNvSpPr>
          <p:nvPr>
            <p:ph type="body" idx="1"/>
          </p:nvPr>
        </p:nvSpPr>
        <p:spPr>
          <a:xfrm>
            <a:off x="685800" y="1295400"/>
            <a:ext cx="7848600" cy="5705475"/>
          </a:xfrm>
          <a:noFill/>
        </p:spPr>
        <p:txBody>
          <a:bodyPr/>
          <a:lstStyle/>
          <a:p>
            <a:pPr eaLnBrk="1" hangingPunct="1">
              <a:buFontTx/>
              <a:buChar char="•"/>
            </a:pPr>
            <a:r>
              <a:rPr lang="en-US" altLang="en-US" dirty="0" smtClean="0">
                <a:latin typeface="Arial" pitchFamily="34" charset="0"/>
              </a:rPr>
              <a:t>Egypt and the Napoleonic Example</a:t>
            </a:r>
          </a:p>
          <a:p>
            <a:pPr marL="1085850" lvl="1" indent="-342900" eaLnBrk="1" hangingPunct="1">
              <a:buFontTx/>
              <a:buChar char="•"/>
            </a:pPr>
            <a:r>
              <a:rPr lang="en-US" altLang="en-US" dirty="0" smtClean="0">
                <a:latin typeface="Arial" pitchFamily="34" charset="0"/>
              </a:rPr>
              <a:t>Muhammad Ali, Ibrahim and reform</a:t>
            </a:r>
          </a:p>
          <a:p>
            <a:pPr eaLnBrk="1" hangingPunct="1">
              <a:buFontTx/>
              <a:buChar char="•"/>
            </a:pPr>
            <a:r>
              <a:rPr lang="en-US" altLang="en-US" dirty="0" smtClean="0">
                <a:latin typeface="Arial" pitchFamily="34" charset="0"/>
              </a:rPr>
              <a:t>Ottoman Reform and the European Model, 1807–1853</a:t>
            </a:r>
          </a:p>
          <a:p>
            <a:pPr marL="1085850" lvl="1" indent="-342900" eaLnBrk="1" hangingPunct="1">
              <a:buFontTx/>
              <a:buChar char="•"/>
            </a:pPr>
            <a:r>
              <a:rPr lang="en-US" altLang="en-US" dirty="0" smtClean="0">
                <a:latin typeface="Arial" pitchFamily="34" charset="0"/>
              </a:rPr>
              <a:t>Mahmud II and </a:t>
            </a:r>
            <a:r>
              <a:rPr lang="en-US" altLang="en-US" dirty="0" err="1" smtClean="0">
                <a:latin typeface="Arial" pitchFamily="34" charset="0"/>
              </a:rPr>
              <a:t>Tanzimat</a:t>
            </a:r>
            <a:r>
              <a:rPr lang="en-US" altLang="en-US" dirty="0" smtClean="0">
                <a:latin typeface="Arial" pitchFamily="34" charset="0"/>
              </a:rPr>
              <a:t> reforms</a:t>
            </a:r>
          </a:p>
          <a:p>
            <a:pPr marL="1085850" lvl="1" indent="-342900" eaLnBrk="1" hangingPunct="1">
              <a:buFontTx/>
              <a:buChar char="•"/>
            </a:pPr>
            <a:r>
              <a:rPr lang="en-US" altLang="en-US" dirty="0" smtClean="0">
                <a:latin typeface="Arial" pitchFamily="34" charset="0"/>
              </a:rPr>
              <a:t>Sultans vs. Janissaries</a:t>
            </a:r>
          </a:p>
          <a:p>
            <a:pPr eaLnBrk="1" hangingPunct="1">
              <a:buFontTx/>
              <a:buChar char="•"/>
            </a:pPr>
            <a:r>
              <a:rPr lang="en-US" altLang="en-US" dirty="0" smtClean="0">
                <a:latin typeface="Arial" pitchFamily="34" charset="0"/>
              </a:rPr>
              <a:t>The Crimean War and Its Aftermath</a:t>
            </a:r>
          </a:p>
          <a:p>
            <a:pPr marL="1085850" lvl="1" indent="-342900" eaLnBrk="1" hangingPunct="1">
              <a:buFontTx/>
              <a:buChar char="•"/>
            </a:pPr>
            <a:r>
              <a:rPr lang="en-US" altLang="en-US" dirty="0" smtClean="0">
                <a:latin typeface="Arial" pitchFamily="34" charset="0"/>
              </a:rPr>
              <a:t>Transition in modern war</a:t>
            </a:r>
          </a:p>
          <a:p>
            <a:pPr marL="1085850" lvl="1" indent="-342900" eaLnBrk="1" hangingPunct="1">
              <a:buFontTx/>
              <a:buChar char="•"/>
            </a:pPr>
            <a:r>
              <a:rPr lang="en-US" altLang="en-US" dirty="0" smtClean="0">
                <a:latin typeface="Arial" pitchFamily="34" charset="0"/>
              </a:rPr>
              <a:t>Fiscal decline and the Young Ottomans</a:t>
            </a:r>
          </a:p>
        </p:txBody>
      </p:sp>
    </p:spTree>
    <p:extLst>
      <p:ext uri="{BB962C8B-B14F-4D97-AF65-F5344CB8AC3E}">
        <p14:creationId xmlns:p14="http://schemas.microsoft.com/office/powerpoint/2010/main" val="602470980"/>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6379"/>
            <a:ext cx="8148552" cy="492443"/>
          </a:xfrm>
        </p:spPr>
        <p:txBody>
          <a:bodyPr/>
          <a:lstStyle/>
          <a:p>
            <a:r>
              <a:rPr lang="en-US" altLang="en-US" sz="2600" dirty="0"/>
              <a:t>The Ottoman and Russian Empires, 1829–1914</a:t>
            </a:r>
            <a:endParaRPr lang="en-US" sz="2600" dirty="0"/>
          </a:p>
        </p:txBody>
      </p:sp>
      <p:pic>
        <p:nvPicPr>
          <p:cNvPr id="10241" name="Picture 1" descr="Map 24.1: The Ottoman and Russian Empires, 1829–1914. At its height the Ottoman Empire controlled most of the perimeter of the Mediterranean Sea. But in the 1800s Ottoman territory shrank as many countries gained their independence. The Black Sea, where the Turkish coast was vulnerable to assault, became a weak spot as Russian naval power grew. Russian challenges to the Ottomans at the eastern end of the Black Sea and to the Persians east and west of the Caspian aroused fears in Europe that Russia was trying to reach the Indian Ocea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609600"/>
            <a:ext cx="8148552" cy="596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78600"/>
            <a:ext cx="1295400" cy="276999"/>
          </a:xfrm>
        </p:spPr>
        <p:txBody>
          <a:bodyPr/>
          <a:lstStyle/>
          <a:p>
            <a:r>
              <a:rPr lang="en-US" altLang="en-US" sz="1200" b="1" dirty="0"/>
              <a:t> Map </a:t>
            </a:r>
            <a:r>
              <a:rPr lang="en-US" altLang="en-US" sz="1200" b="1" dirty="0" smtClean="0"/>
              <a:t>23.1 p636</a:t>
            </a:r>
            <a:endParaRPr lang="en-US" altLang="en-US" sz="1200" b="1" dirty="0"/>
          </a:p>
        </p:txBody>
      </p:sp>
    </p:spTree>
    <p:extLst>
      <p:ext uri="{BB962C8B-B14F-4D97-AF65-F5344CB8AC3E}">
        <p14:creationId xmlns:p14="http://schemas.microsoft.com/office/powerpoint/2010/main" val="917010713"/>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417"/>
            <a:ext cx="7772400" cy="492443"/>
          </a:xfrm>
        </p:spPr>
        <p:txBody>
          <a:bodyPr/>
          <a:lstStyle/>
          <a:p>
            <a:r>
              <a:rPr lang="en-US" altLang="en-US" sz="2600" dirty="0"/>
              <a:t>Modernized Ottoman Troops</a:t>
            </a:r>
            <a:endParaRPr lang="en-US" sz="2600" dirty="0"/>
          </a:p>
        </p:txBody>
      </p:sp>
      <p:pic>
        <p:nvPicPr>
          <p:cNvPr id="12289" name="Picture 1" descr="Modernized Ottoman Troops. This photograph of a contingent of Imperial Guards in the late nineteenth century shows them equipped and uniformed much like any other European army of the time. The only distinctive feature is the fez, a brimless hat adopted earlier in the century as a symbol of reform. Comparison with the soldiers in the funeral procession of Suleiman the Magnificent shows the degree of change from the traditional military uniforms that were still being worn in the eighteenth century.&#10;"/>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57200" y="482600"/>
            <a:ext cx="82423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p637</a:t>
            </a:r>
            <a:endParaRPr lang="en-US" altLang="en-US" sz="1200" b="1" dirty="0"/>
          </a:p>
        </p:txBody>
      </p:sp>
    </p:spTree>
    <p:extLst>
      <p:ext uri="{BB962C8B-B14F-4D97-AF65-F5344CB8AC3E}">
        <p14:creationId xmlns:p14="http://schemas.microsoft.com/office/powerpoint/2010/main" val="2958230440"/>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6707" y="152400"/>
            <a:ext cx="7772400" cy="492443"/>
          </a:xfrm>
        </p:spPr>
        <p:txBody>
          <a:bodyPr/>
          <a:lstStyle/>
          <a:p>
            <a:r>
              <a:rPr lang="en-US" altLang="en-US" sz="2600" dirty="0"/>
              <a:t>Interior of the Ottoman Financial Bureau</a:t>
            </a:r>
            <a:endParaRPr lang="en-US" sz="2600" dirty="0"/>
          </a:p>
        </p:txBody>
      </p:sp>
      <p:pic>
        <p:nvPicPr>
          <p:cNvPr id="14337" name="Picture 1" descr="Interior of the Ottoman Financial Bureau. This engraving from the eighteenth century depicts the governing style of the Ottoman Empire before the era of westernizing reforms. By the end of the Tanzimat period in 1876, government offices and the costumes of officials looked much more like those in contemporary European capital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723900"/>
            <a:ext cx="86360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181" y="6581803"/>
            <a:ext cx="609600" cy="276999"/>
          </a:xfrm>
        </p:spPr>
        <p:txBody>
          <a:bodyPr/>
          <a:lstStyle/>
          <a:p>
            <a:r>
              <a:rPr lang="en-US" altLang="en-US" sz="1200" b="1" dirty="0"/>
              <a:t> </a:t>
            </a:r>
            <a:r>
              <a:rPr lang="en-US" altLang="en-US" sz="1200" b="1" dirty="0" smtClean="0"/>
              <a:t>p638</a:t>
            </a:r>
            <a:endParaRPr lang="en-US" altLang="en-US" sz="1200" b="1" dirty="0"/>
          </a:p>
        </p:txBody>
      </p:sp>
    </p:spTree>
    <p:extLst>
      <p:ext uri="{BB962C8B-B14F-4D97-AF65-F5344CB8AC3E}">
        <p14:creationId xmlns:p14="http://schemas.microsoft.com/office/powerpoint/2010/main" val="3254010565"/>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a:t>Street Scene in Cairo</a:t>
            </a:r>
            <a:endParaRPr lang="en-US" sz="2600" dirty="0"/>
          </a:p>
        </p:txBody>
      </p:sp>
      <p:pic>
        <p:nvPicPr>
          <p:cNvPr id="16385" name="Picture 1" descr="Street Scene in Cairo. This engraving from Edward William Lane’s influential travel book, Account of the Manners and Customs of the Modern Egyptians Written in Egypt During the Years 1833–1835 conveys the image of narrow lanes and small stores that became stock features of European thinking about Middle Eastern citie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31800"/>
            <a:ext cx="36576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a:t> </a:t>
            </a:r>
            <a:r>
              <a:rPr lang="en-US" altLang="en-US" sz="1200" b="1" dirty="0" smtClean="0"/>
              <a:t>p639</a:t>
            </a:r>
            <a:endParaRPr lang="en-US" altLang="en-US" sz="1200" b="1" dirty="0"/>
          </a:p>
        </p:txBody>
      </p:sp>
    </p:spTree>
    <p:extLst>
      <p:ext uri="{BB962C8B-B14F-4D97-AF65-F5344CB8AC3E}">
        <p14:creationId xmlns:p14="http://schemas.microsoft.com/office/powerpoint/2010/main" val="3295324306"/>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6417"/>
            <a:ext cx="9144000" cy="492443"/>
          </a:xfrm>
        </p:spPr>
        <p:txBody>
          <a:bodyPr/>
          <a:lstStyle/>
          <a:p>
            <a:r>
              <a:rPr lang="en-US" altLang="en-US" sz="2600" dirty="0"/>
              <a:t>Florence Nightingale During Crimean War</a:t>
            </a:r>
            <a:endParaRPr lang="en-US" sz="2600" dirty="0"/>
          </a:p>
        </p:txBody>
      </p:sp>
      <p:pic>
        <p:nvPicPr>
          <p:cNvPr id="18433" name="Picture 1" descr="Florence Nightingale During Crimean War. This 1856 lithograph shows Florence Nightingale supervising nursing care in a hospital in Scutari (ÜskÜdar) across the Bosphorus strait from Istanbul. Though the artist may have exaggerated the neatness and cleanliness of the ward, sanitary measures proved the key to Nightingale’s raising of the survival rate of sick and wounded soldier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93019" y="533400"/>
            <a:ext cx="7993781" cy="610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27181" y="6604802"/>
            <a:ext cx="609600" cy="276999"/>
          </a:xfrm>
        </p:spPr>
        <p:txBody>
          <a:bodyPr/>
          <a:lstStyle/>
          <a:p>
            <a:r>
              <a:rPr lang="en-US" altLang="en-US" sz="1200" b="1" dirty="0"/>
              <a:t> </a:t>
            </a:r>
            <a:r>
              <a:rPr lang="en-US" altLang="en-US" sz="1200" b="1" dirty="0" smtClean="0"/>
              <a:t>p641</a:t>
            </a:r>
            <a:endParaRPr lang="en-US" altLang="en-US" sz="1200" b="1" dirty="0"/>
          </a:p>
        </p:txBody>
      </p:sp>
    </p:spTree>
    <p:extLst>
      <p:ext uri="{BB962C8B-B14F-4D97-AF65-F5344CB8AC3E}">
        <p14:creationId xmlns:p14="http://schemas.microsoft.com/office/powerpoint/2010/main" val="1439167748"/>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2471</TotalTime>
  <Words>1188</Words>
  <Application>Microsoft Office PowerPoint</Application>
  <PresentationFormat>On-screen Show (4:3)</PresentationFormat>
  <Paragraphs>124</Paragraphs>
  <Slides>17</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MS Mincho</vt:lpstr>
      <vt:lpstr>ＭＳ Ｐゴシック</vt:lpstr>
      <vt:lpstr>Arial</vt:lpstr>
      <vt:lpstr>Calibri</vt:lpstr>
      <vt:lpstr>Times New Roman</vt:lpstr>
      <vt:lpstr>Wingdings</vt:lpstr>
      <vt:lpstr>1_Lockard_topic</vt:lpstr>
      <vt:lpstr>Chapter 23 Land Empires in the Age of Imperialism, 1800-1870</vt:lpstr>
      <vt:lpstr>Trade Warehouse in Guangzhou</vt:lpstr>
      <vt:lpstr>Chronology from 1800-1850</vt:lpstr>
      <vt:lpstr>The Ottoman Empire</vt:lpstr>
      <vt:lpstr>The Ottoman and Russian Empires, 1829–1914</vt:lpstr>
      <vt:lpstr>Modernized Ottoman Troops</vt:lpstr>
      <vt:lpstr>Interior of the Ottoman Financial Bureau</vt:lpstr>
      <vt:lpstr>Street Scene in Cairo</vt:lpstr>
      <vt:lpstr>Florence Nightingale During Crimean War</vt:lpstr>
      <vt:lpstr>The Russian Empire</vt:lpstr>
      <vt:lpstr>Raising of the Alexander Monument in St. Petersburg</vt:lpstr>
      <vt:lpstr>The Qing Empire</vt:lpstr>
      <vt:lpstr>The Qing Empire (continued)</vt:lpstr>
      <vt:lpstr>Conflicts in the Qing Empire, 1839–1870</vt:lpstr>
      <vt:lpstr>Nanjing Encircled</vt:lpstr>
      <vt:lpstr>Street Scene in Guangzhou</vt:lpstr>
      <vt:lpstr>Cixi’s Allies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125</cp:revision>
  <dcterms:created xsi:type="dcterms:W3CDTF">2006-12-01T20:54:40Z</dcterms:created>
  <dcterms:modified xsi:type="dcterms:W3CDTF">2015-10-09T18:40:49Z</dcterms:modified>
</cp:coreProperties>
</file>